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2"/>
  </p:notes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C7C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3192" autoAdjust="0"/>
  </p:normalViewPr>
  <p:slideViewPr>
    <p:cSldViewPr showGuides="1">
      <p:cViewPr varScale="1">
        <p:scale>
          <a:sx n="73" d="100"/>
          <a:sy n="73" d="100"/>
        </p:scale>
        <p:origin x="94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8A542-588B-419F-929B-6FDC8BEDD094}" type="datetimeFigureOut">
              <a:rPr lang="en-US" smtClean="0"/>
              <a:pPr/>
              <a:t>12/20/2017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2586-8D28-4411-A2C3-426E24CA05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1" noProof="0" dirty="0">
                <a:ea typeface="宋体" pitchFamily="2" charset="-122"/>
              </a:rPr>
              <a:t>具有映像和虚化背景的图片</a:t>
            </a:r>
          </a:p>
          <a:p>
            <a:r>
              <a:rPr lang="zh-CN" altLang="en-US" sz="1400" b="0" baseline="0" noProof="0" dirty="0">
                <a:ea typeface="宋体" pitchFamily="2" charset="-122"/>
              </a:rPr>
              <a:t>（基本）</a:t>
            </a:r>
          </a:p>
          <a:p>
            <a:endParaRPr lang="zh-CN" altLang="en-US" sz="1400" b="0" baseline="0" noProof="0" dirty="0">
              <a:ea typeface="宋体" pitchFamily="2" charset="-122"/>
            </a:endParaRPr>
          </a:p>
          <a:p>
            <a:r>
              <a:rPr lang="zh-CN" altLang="en-US" sz="1200" b="0" baseline="0" noProof="0" dirty="0">
                <a:ea typeface="宋体" pitchFamily="2" charset="-122"/>
              </a:rPr>
              <a:t>若要重现此幻灯片上的图片效果，请执行以下操作：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b="0" baseline="0" noProof="0" dirty="0">
                <a:ea typeface="宋体" pitchFamily="2" charset="-122"/>
              </a:rPr>
              <a:t>在“开始”选项卡上的“幻灯片”组中，单击“版式”，然后单击“空白”。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b="0" baseline="0" noProof="0" dirty="0">
                <a:ea typeface="宋体" pitchFamily="2" charset="-122"/>
              </a:rPr>
              <a:t>在“插入”选项卡上的“图像”组中，单击“图片”。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在“插入图片”对话框中，选择一个图片，然后单击“插入”。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选择图片。 在“图片工具”下的“格式”选项卡上的“大小”组中，单击“裁剪”下面的箭头，指向“裁剪为形状”，然后在“矩形”下，单击“对角圆角矩形”。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还是在“图片工具”下，在“格式”选项卡上的“大小”组中，单击“大小和位置”对话框启动器。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在“设置图片格式”对话框中，调整图像的大小或裁剪图像，以便将高度设置为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2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，将宽度设置为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2.4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若要裁剪图片，请单击左窗格中的“裁剪”，然后在右窗格中的“裁剪位置”下，向“高度”、“宽度”、“左对齐”和“顶对齐”框中输入值。若要调整图片的大小，请单击左窗格中的“大小”，然后在右窗格中的“尺寸和旋转”下，向“高度”和“宽度”框中输入值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还是在“设置图片格式”对话框中，单击右窗格中的“映像”，然后在“映像”</a:t>
            </a: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窗格的“预设”列表中，单击“半映像，接触”</a:t>
            </a:r>
            <a:r>
              <a:rPr lang="zh-CN" altLang="en-US" sz="1200" b="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b="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在“插入”选项卡上的“图像”组中，单击“图片”。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在“插入图片”对话框中，选择一个不同的图片，然后单击“插入”。 重复此过程，直到幻灯片上出现三个图片。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选择第二个图片。在“图片工具”下的“格式”选项卡上的“大小”组中，单击“大小和位置”对话框启动器。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在“设置图片格式”对话框中，调整图像的大小或裁剪图像，以便将高度设置为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2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，将宽度设置为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2.4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若要裁剪图片，请单击左窗格中的“裁剪”，然后在右窗格中的“裁剪位置”下，向“高度”、“宽度”、“左对齐”和“顶对齐”框中输入值。若要调整图片的大小，请单击左窗格中的“大小”，然后在右窗格中的“尺寸和旋转”下，向“高度”和“宽度”框中输入值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选择第三个图片。在“图片工具”下的“格式”选项卡上的“大小”组中，单击“大小和位置”对话框启动器。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在“设置图片格式”对话框中，调整图像的大小或裁剪图像，以便将高度设置为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2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，将宽度设置为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2.4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若要裁剪图片，请单击左窗格中的“裁剪”，然后在右窗格中的“裁剪位置”下，向“高度”、“宽度”、“左对齐”和“顶对齐”框中输入值。若要调整图片的大小，请单击左窗格中的“大小”，然后在右窗格中的“尺寸和旋转”下，向“高度”和“宽度”框中输入值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选择第一个图片。在“开始”选项卡上的“剪贴板”组中，单击“格式刷”。 使用格式刷光标，在幻灯片上单击第二个图片。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选择第一个图片。在“开始”选项卡上的“剪贴板”组中，单击“格式刷”。 使用格式刷光标，在幻灯片上单击第三个图片。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按住 </a:t>
            </a:r>
            <a:r>
              <a:rPr lang="en-US" altLang="zh-CN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Ctrl</a:t>
            </a: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，然后选择全部三个图片。在“开始”选项卡上的“绘图”组中，单击“排列”，指向“对齐”，然后执行以下操作：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单击“对齐所选对象”。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单击“垂直居中”。</a:t>
            </a:r>
          </a:p>
          <a:p>
            <a:pPr marL="0" lvl="0" indent="0">
              <a:buFont typeface="+mj-lt"/>
              <a:buNone/>
            </a:pPr>
            <a:endParaRPr lang="zh-CN" altLang="en-US" sz="1200" kern="1200" noProof="0" dirty="0">
              <a:solidFill>
                <a:schemeClr val="tx1"/>
              </a:solidFill>
              <a:effectLst/>
              <a:latin typeface="+mn-lt"/>
              <a:ea typeface="宋体" pitchFamily="2" charset="-122"/>
              <a:cs typeface="+mn-cs"/>
            </a:endParaRPr>
          </a:p>
          <a:p>
            <a:pPr marL="0" lvl="0" indent="0">
              <a:buFont typeface="+mj-lt"/>
              <a:buNone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若要重现此幻灯片上的背景效果，请执行以下操作：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b="0" baseline="0" noProof="0" dirty="0">
                <a:ea typeface="宋体" pitchFamily="2" charset="-122"/>
              </a:rPr>
              <a:t>在“插入”选项卡上的“图像”组中，单击“图片”。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在“插入图片”对话框中，选择一个图片，然后单击“插入”。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选择图片。在“图片工具”下的“格式”选项卡上的“大小”组中，单击“大小和位置”对话框启动器。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在“设置图片格式”对话框中，调整图像的大小或裁剪图像，以便将高度设置为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7.5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，将宽度设置为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10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若要裁剪图片，请单击左窗格中的“裁剪”，然后在右窗格中的“裁剪位置”下，向“高度”、“宽度”、“左对齐”和“顶对齐”框中输入值。若要调整图片的大小，请单击左窗格中的“大小”，然后在右窗格中的“尺寸和旋转”下，向“高度”和“宽度”框中输入值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还是在“设置图片格式”对话框中，单击左窗格中的“艺术效果”，然后在“艺术效果”</a:t>
            </a: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窗格中，执行以下操作：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单击“预设”旁边的按钮，然后单击“虚化”（第二行，左边的第五个选项）。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在“辐射”框中，输入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30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在“开始”选项卡上的“绘图”组中，单击“形状”</a:t>
            </a: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，在“矩形”下，单击“矩形”（左边的第一个选项）。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在幻灯片上拖动以绘制一个矩形。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选择矩形。 在“绘图工具”下的“格式”选项卡上的“大小”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组中，向“高度”框中输入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7.5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，向“宽度”框中输入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10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</a:t>
            </a:r>
            <a:endParaRPr lang="zh-CN" altLang="en-US" sz="1200" kern="1200" baseline="0" noProof="0" dirty="0">
              <a:solidFill>
                <a:schemeClr val="tx1"/>
              </a:solidFill>
              <a:effectLst/>
              <a:latin typeface="+mn-lt"/>
              <a:ea typeface="宋体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还是在“绘图工具”下，在“格式”选项卡上的“形状样式”组中，单击“形状填充”，指向“渐变”，然后单击“其他渐变”。 在“设置形状格式”对话框中，单击左窗格中的“填充”，选择“填充”窗格中的“渐变填充”，然后执行以下操作：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在“类型”列表中，选择“射线”。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在“方向”列表中，选择“中心辐射”。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在“渐变光圈”下，单击“添加渐变光圈”或“删除渐变光圈”，直到滑块中出现两个光圈。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还是在“渐变光圈”下，按照以下步骤自定义渐变光圈：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选择滑块中左边的第一个光圈，然后执行以下操作：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在“位置”框中，输入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0%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单击“颜色”旁边的按钮，然后在“主题颜色”下，单击“白色，背景 </a:t>
            </a:r>
            <a:r>
              <a:rPr lang="en-US" altLang="zh-CN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1”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（第一行，左边的第一个选项）。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在“透明度”框中，输入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60%</a:t>
            </a:r>
            <a:r>
              <a:rPr lang="zh-CN" altLang="en-US" sz="1200" b="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zh-CN" altLang="en-US" sz="1200" b="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在滑块中选择左边的第二个光圈</a:t>
            </a:r>
            <a:r>
              <a:rPr lang="zh-CN" altLang="en-US" sz="1200" b="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，然后执行以下操作：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zh-CN" altLang="en-US" sz="1200" b="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在“位置”框中，输入 </a:t>
            </a:r>
            <a:r>
              <a:rPr lang="en-US" altLang="zh-CN" sz="1200" b="1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100%</a:t>
            </a:r>
            <a:r>
              <a:rPr lang="zh-CN" altLang="en-US" sz="1200" b="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单击“颜色”旁边的按钮，然后在“主题颜色”下，单击“白色，背景 </a:t>
            </a:r>
            <a:r>
              <a:rPr lang="en-US" altLang="zh-CN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1”</a:t>
            </a: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（第一行，左边的第一个选项）。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在“透明度”框中，输入 </a:t>
            </a:r>
            <a:r>
              <a:rPr lang="en-US" altLang="zh-CN" sz="1200" b="1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0%</a:t>
            </a:r>
            <a:r>
              <a:rPr lang="zh-CN" altLang="en-US" sz="1200" b="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</a:t>
            </a:r>
            <a:endParaRPr lang="zh-CN" altLang="en-US" sz="1200" b="1" kern="1200" noProof="0" dirty="0">
              <a:solidFill>
                <a:schemeClr val="tx1"/>
              </a:solidFill>
              <a:effectLst/>
              <a:latin typeface="+mn-lt"/>
              <a:ea typeface="宋体" pitchFamily="2" charset="-122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200" kern="120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还是在“设置图形格式”对话框中，单击右窗格中的“线条颜色”，然后在“线条颜色”</a:t>
            </a: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窗格中，选择“无线条”。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选择形状。在“开始”选项卡上的“绘图”组中，单击“排列”，指向“对齐”，然后执行以下操作：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单击“与幻灯片对齐”。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单击“垂直居中”。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单击“水平居中”。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在“开始”选项卡上的“绘图”组中，单击“排列”，然后单击“置于底层”。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选择背景图片。 在“开始”选项卡上的“绘图”组中，单击“排列”，然后单击“置于底层”。</a:t>
            </a:r>
            <a:endParaRPr lang="zh-CN" altLang="en-US" sz="1200" kern="1200" noProof="0" dirty="0">
              <a:solidFill>
                <a:schemeClr val="tx1"/>
              </a:solidFill>
              <a:effectLst/>
              <a:latin typeface="+mn-lt"/>
              <a:ea typeface="宋体" pitchFamily="2" charset="-122"/>
              <a:cs typeface="+mn-cs"/>
            </a:endParaRPr>
          </a:p>
          <a:p>
            <a:pPr marL="0" indent="0">
              <a:buFont typeface="+mj-lt"/>
              <a:buNone/>
            </a:pPr>
            <a:endParaRPr lang="zh-CN" altLang="en-US" sz="1200" kern="1200" noProof="0" dirty="0">
              <a:solidFill>
                <a:schemeClr val="tx1"/>
              </a:solidFill>
              <a:effectLst/>
              <a:latin typeface="+mn-lt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2586-8D28-4411-A2C3-426E24CA05E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8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77EE-D460-4486-9722-139733D5AC4D}" type="datetimeFigureOut">
              <a:rPr lang="en-US" smtClean="0"/>
              <a:pPr/>
              <a:t>12/20/2017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BA886-454A-433D-B5B3-3CD00C4D3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单击此处编辑母版文本样式</a:t>
            </a:r>
          </a:p>
          <a:p>
            <a:pPr lvl="1"/>
            <a:r>
              <a:rPr lang="en-US"/>
              <a:t>第二级</a:t>
            </a:r>
          </a:p>
          <a:p>
            <a:pPr lvl="2"/>
            <a:r>
              <a:rPr lang="en-US"/>
              <a:t>第三级</a:t>
            </a:r>
          </a:p>
          <a:p>
            <a:pPr lvl="3"/>
            <a:r>
              <a:rPr lang="en-US"/>
              <a:t>第四级</a:t>
            </a:r>
          </a:p>
          <a:p>
            <a:pPr lvl="4"/>
            <a:r>
              <a:rPr 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D77EE-D460-4486-9722-139733D5AC4D}" type="datetimeFigureOut">
              <a:rPr lang="en-US" smtClean="0"/>
              <a:pPr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BA886-454A-433D-B5B3-3CD00C4D3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0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microsoft.com/office/2007/relationships/hdphoto" Target="../media/hdphoto1.wdp"/><Relationship Id="rId7" Type="http://schemas.openxmlformats.org/officeDocument/2006/relationships/image" Target="../media/image2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9.jpe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24.jpe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A05B99-B014-4C1A-9F1F-DD7318EA3B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8"/>
            <a:ext cx="9144000" cy="685648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F883352-67BA-4FEA-AD3D-BCE71F00DC87}"/>
              </a:ext>
            </a:extLst>
          </p:cNvPr>
          <p:cNvGrpSpPr/>
          <p:nvPr/>
        </p:nvGrpSpPr>
        <p:grpSpPr>
          <a:xfrm>
            <a:off x="-863667" y="0"/>
            <a:ext cx="10868928" cy="6856482"/>
            <a:chOff x="-863667" y="0"/>
            <a:chExt cx="10868928" cy="68564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E0CAE21-32EB-44B5-8E2A-853836D69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63667" y="0"/>
              <a:ext cx="10868928" cy="6856482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66775E0-066F-4D2A-8561-533F0FF9A53F}"/>
                </a:ext>
              </a:extLst>
            </p:cNvPr>
            <p:cNvSpPr txBox="1"/>
            <p:nvPr/>
          </p:nvSpPr>
          <p:spPr>
            <a:xfrm>
              <a:off x="5036709" y="764704"/>
              <a:ext cx="49685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上洋镇特产：西瓜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581BFD4-8771-40A9-80F4-D0030ED66B76}"/>
              </a:ext>
            </a:extLst>
          </p:cNvPr>
          <p:cNvGrpSpPr/>
          <p:nvPr/>
        </p:nvGrpSpPr>
        <p:grpSpPr>
          <a:xfrm>
            <a:off x="-923925" y="-99392"/>
            <a:ext cx="10952378" cy="7582367"/>
            <a:chOff x="-923925" y="-99392"/>
            <a:chExt cx="10952378" cy="7582367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7525ABB-1BE5-470F-A267-58309768266B}"/>
                </a:ext>
              </a:extLst>
            </p:cNvPr>
            <p:cNvGrpSpPr/>
            <p:nvPr/>
          </p:nvGrpSpPr>
          <p:grpSpPr>
            <a:xfrm>
              <a:off x="-923925" y="-99392"/>
              <a:ext cx="10952378" cy="7582367"/>
              <a:chOff x="-863667" y="-99392"/>
              <a:chExt cx="10892120" cy="7582367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902ACA7-C807-46E3-8F27-E3889DE2F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863667" y="2679"/>
                <a:ext cx="5869305" cy="685800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02471921-F7CA-476B-BDE7-4EF83591A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0244" y="-99392"/>
                <a:ext cx="5028209" cy="3756991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1C92B5BC-4039-445C-ABC9-590BBDD9A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8484" y="2780928"/>
                <a:ext cx="5034057" cy="4702047"/>
              </a:xfrm>
              <a:prstGeom prst="rect">
                <a:avLst/>
              </a:prstGeom>
            </p:spPr>
          </p:pic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0F5BD57-57C6-4EF1-899A-7196386F2441}"/>
                </a:ext>
              </a:extLst>
            </p:cNvPr>
            <p:cNvSpPr txBox="1"/>
            <p:nvPr/>
          </p:nvSpPr>
          <p:spPr>
            <a:xfrm>
              <a:off x="-34434" y="395556"/>
              <a:ext cx="40324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玉荷包荔枝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4025460-D198-47F1-AFBE-3CC1E9B63B32}"/>
                </a:ext>
              </a:extLst>
            </p:cNvPr>
            <p:cNvSpPr txBox="1"/>
            <p:nvPr/>
          </p:nvSpPr>
          <p:spPr>
            <a:xfrm>
              <a:off x="5148064" y="3049105"/>
              <a:ext cx="33091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五彩薯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75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0000"/>
                </a:srgb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644B58-9D8C-4059-B209-1772B4CEAA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346" y="4293096"/>
            <a:ext cx="2319266" cy="1738289"/>
          </a:xfrm>
          <a:prstGeom prst="round2DiagRect">
            <a:avLst>
              <a:gd name="adj1" fmla="val 8848"/>
              <a:gd name="adj2" fmla="val 0"/>
            </a:avLst>
          </a:prstGeom>
          <a:ln w="12700">
            <a:noFill/>
          </a:ln>
          <a:effectLst>
            <a:reflection blurRad="25400" stA="52000" endA="300" endPos="50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5958" y="3893662"/>
            <a:ext cx="2420424" cy="2069463"/>
          </a:xfrm>
          <a:prstGeom prst="round2DiagRect">
            <a:avLst>
              <a:gd name="adj1" fmla="val 8863"/>
              <a:gd name="adj2" fmla="val 0"/>
            </a:avLst>
          </a:prstGeom>
          <a:ln w="12700">
            <a:noFill/>
          </a:ln>
          <a:effectLst>
            <a:reflection blurRad="25400" stA="52000" endA="300" endPos="50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155" y="4245728"/>
            <a:ext cx="2312083" cy="1785658"/>
          </a:xfrm>
          <a:prstGeom prst="round2DiagRect">
            <a:avLst>
              <a:gd name="adj1" fmla="val 8863"/>
              <a:gd name="adj2" fmla="val 0"/>
            </a:avLst>
          </a:prstGeom>
          <a:noFill/>
          <a:ln w="12700">
            <a:noFill/>
          </a:ln>
          <a:effectLst>
            <a:reflection blurRad="25400" stA="52000" endA="300" endPos="500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1B3A06-CE4E-4B48-9ADF-C6EBB06EDA70}"/>
              </a:ext>
            </a:extLst>
          </p:cNvPr>
          <p:cNvSpPr txBox="1"/>
          <p:nvPr/>
        </p:nvSpPr>
        <p:spPr>
          <a:xfrm>
            <a:off x="548346" y="489661"/>
            <a:ext cx="36636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净业寺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阳西大垌山净业寺，创建于明朝洪武年间。那里古木森森、幽池曲涧、松声贯耳、山明水秀，素有“粤西第二禅林”之称。自建寺以来，寺庙历经多次磨难，但不曾倒下，在各界人士支持下，一次又一次香火旺盛起来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743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13F08C-DC73-45CE-A351-6932D8C3B8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27" y="692696"/>
            <a:ext cx="9166848" cy="54726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C4EC3E-D049-43B5-BCF9-1695AC3EDD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520" y="21857"/>
            <a:ext cx="10196898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E6B2081-D13C-4D96-8FD9-A4EA2E67E5D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819" y="21857"/>
            <a:ext cx="4571238" cy="685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B223DCA-977E-420E-A3F4-0E93ACE9737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03" y="-15147"/>
            <a:ext cx="4602186" cy="690592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BF596B5-C5EC-4407-AC48-A2CB0C8EEF9E}"/>
              </a:ext>
            </a:extLst>
          </p:cNvPr>
          <p:cNvSpPr txBox="1"/>
          <p:nvPr/>
        </p:nvSpPr>
        <p:spPr>
          <a:xfrm>
            <a:off x="-1321132" y="-105822"/>
            <a:ext cx="6552728" cy="4956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1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096B11-0DBB-4CFF-A80D-BDA0E6F4C9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528" y="0"/>
            <a:ext cx="10563504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A03271-098F-4CAB-9FDD-2E28E07FC6EB}"/>
              </a:ext>
            </a:extLst>
          </p:cNvPr>
          <p:cNvSpPr txBox="1"/>
          <p:nvPr/>
        </p:nvSpPr>
        <p:spPr>
          <a:xfrm>
            <a:off x="323528" y="1340768"/>
            <a:ext cx="56166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每年端午节进行龙舟竞赛。五月初一在程村镇水面举行初赛，初二在织篢河、牛坡河进行决赛。比赛时，随着裁判长一声令下，众挠手奋力划浆，一条条“蛟龙”在河道上你追我赶，鼓声、锣声、呐喊声震天。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而在一些地方，人们也会像举办祭典一样，举办各种比赛项目，并将预先选取出的小孩盛装打扮起来，并伴随着锣鼓和舞龙，热闹非凡。</a:t>
            </a:r>
          </a:p>
        </p:txBody>
      </p:sp>
    </p:spTree>
    <p:extLst>
      <p:ext uri="{BB962C8B-B14F-4D97-AF65-F5344CB8AC3E}">
        <p14:creationId xmlns:p14="http://schemas.microsoft.com/office/powerpoint/2010/main" val="5993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69C3E56-4112-400B-8E94-97E76C59A9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6632" y="1"/>
            <a:ext cx="10873208" cy="68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7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5CAE6C7-4379-4220-BE40-D903B1986D33}"/>
              </a:ext>
            </a:extLst>
          </p:cNvPr>
          <p:cNvSpPr txBox="1"/>
          <p:nvPr/>
        </p:nvSpPr>
        <p:spPr>
          <a:xfrm>
            <a:off x="822460" y="1813982"/>
            <a:ext cx="76328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311ACD-FC49-4B74-9834-AD24614C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47" y="4579915"/>
            <a:ext cx="7632854" cy="3718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1A05F3-2720-4E48-880A-62545DBED9FE}"/>
              </a:ext>
            </a:extLst>
          </p:cNvPr>
          <p:cNvSpPr txBox="1"/>
          <p:nvPr/>
        </p:nvSpPr>
        <p:spPr>
          <a:xfrm>
            <a:off x="884750" y="2690336"/>
            <a:ext cx="758674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沙扒湾依山傍水，旅游资源丰富，景观层次独具魅力。海湾长达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公里，沙滩长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公里，宽长近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200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米，坡度平缓，整个海湾沙滩呈螺旋线弧展开，犹如明月般横亘在南海之滨。东西两侧有石山岬角拱卫，山上象形造型众多，再加上沙扒作为风景区并不为人所熟知，因而环境过多地受到商业化的影响，依旧密林环抱、海滩水质清澈、坡度平缓、沙质洁净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E0A26A-57E2-4E68-9B94-0714857E269D}"/>
              </a:ext>
            </a:extLst>
          </p:cNvPr>
          <p:cNvSpPr txBox="1"/>
          <p:nvPr/>
        </p:nvSpPr>
        <p:spPr>
          <a:xfrm>
            <a:off x="971600" y="2986552"/>
            <a:ext cx="720080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风</a:t>
            </a:r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景</a:t>
            </a:r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一</a:t>
            </a:r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览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FAF9603-19E1-4875-81CE-BD2C5ABF82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981138" y="3013891"/>
            <a:ext cx="3444974" cy="25837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5DB126-8110-4278-B21E-46B5A75453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007011" y="3038126"/>
            <a:ext cx="3432677" cy="25745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327D5E1-B2F2-43C5-94E9-0B199394D92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977366" y="3024650"/>
            <a:ext cx="3432679" cy="25745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5425FB-289E-4B5D-901B-2D8E13A7F70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992479" y="3051255"/>
            <a:ext cx="3432676" cy="257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2 0.07754 L 0.00851 -0.211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00365 -0.2645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2A2657BC-476B-4599-9EB3-7D8C9D6876E0}"/>
              </a:ext>
            </a:extLst>
          </p:cNvPr>
          <p:cNvSpPr txBox="1"/>
          <p:nvPr/>
        </p:nvSpPr>
        <p:spPr>
          <a:xfrm>
            <a:off x="3347864" y="2924944"/>
            <a:ext cx="2736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生活图景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99C5A9C-D3B2-4386-BBDD-7B35E2D3BE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7463"/>
            <a:ext cx="9144000" cy="209053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6B82E84-0B34-439A-94D5-D1BEF8CD39B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21176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30B1ED7-690D-4669-B054-7925FE6B4FE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16754" y="918940"/>
            <a:ext cx="6693490" cy="502011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AF13824-E961-4D53-8647-1CC41FBE5A8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16159" y="915035"/>
            <a:ext cx="6740024" cy="505502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EDA8D7B-A540-446B-BA48-AEE898E78A0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53016" y="915658"/>
            <a:ext cx="6782148" cy="508661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4206293-9196-4499-A852-509523092FE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64955" y="925822"/>
            <a:ext cx="6748578" cy="50614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12AB0B12-CBC5-4ED2-9DC7-AB6716CA813D}"/>
              </a:ext>
            </a:extLst>
          </p:cNvPr>
          <p:cNvSpPr txBox="1"/>
          <p:nvPr/>
        </p:nvSpPr>
        <p:spPr>
          <a:xfrm>
            <a:off x="5292080" y="1443840"/>
            <a:ext cx="46085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无论是山间小径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还是城中街道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抹去紧张与喧闹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只余闲适与恬淡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即便是再普通不过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也饶有趣味</a:t>
            </a:r>
          </a:p>
        </p:txBody>
      </p:sp>
    </p:spTree>
    <p:extLst>
      <p:ext uri="{BB962C8B-B14F-4D97-AF65-F5344CB8AC3E}">
        <p14:creationId xmlns:p14="http://schemas.microsoft.com/office/powerpoint/2010/main" val="16568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2EC906-976A-495C-8787-D1A1466D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3365" y="1895014"/>
            <a:ext cx="3530336" cy="264775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2A4ACD-08C3-42D7-B2DE-02A28684F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0648"/>
            <a:ext cx="6372200" cy="428211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09315D-5E0D-4134-B283-C82CC89E181A}"/>
              </a:ext>
            </a:extLst>
          </p:cNvPr>
          <p:cNvSpPr txBox="1"/>
          <p:nvPr/>
        </p:nvSpPr>
        <p:spPr>
          <a:xfrm>
            <a:off x="539552" y="4609633"/>
            <a:ext cx="4464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七贤书是为了纪念放逐海南的唐宋七位路过阳西的贤臣，也为当地学子提供进修的课堂，对地文化建设直了促进。纪念的唐宋贤臣分别是李德裕，寇准、苏轼、苏辙、秦观、赵鼎、胡诠、相传他们流放海南都路过阳西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D627B5-17AD-4E30-A984-D5DC62458A67}"/>
              </a:ext>
            </a:extLst>
          </p:cNvPr>
          <p:cNvSpPr txBox="1"/>
          <p:nvPr/>
        </p:nvSpPr>
        <p:spPr>
          <a:xfrm>
            <a:off x="6732240" y="201654"/>
            <a:ext cx="241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七贤书院内还有古梅两枝，据传是龚自珍手植。于今，古梅每年近春节都开花，许多人慕名前来观赏。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D43D46-6E16-4643-80F7-A511CF338A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4251641"/>
            <a:ext cx="3410322" cy="255774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8200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213567-A372-4155-8397-70D45A9653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5F87EB-F253-47B0-BD93-2EE1AA7DDAB8}"/>
              </a:ext>
            </a:extLst>
          </p:cNvPr>
          <p:cNvSpPr txBox="1"/>
          <p:nvPr/>
        </p:nvSpPr>
        <p:spPr>
          <a:xfrm>
            <a:off x="575556" y="44624"/>
            <a:ext cx="799288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后记</a:t>
            </a:r>
            <a:endParaRPr lang="en-US" altLang="zh-CN" sz="2000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关于故乡，虽说并不陌生，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但在做</a:t>
            </a:r>
            <a:r>
              <a:rPr lang="en-US" altLang="zh-CN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PPT</a:t>
            </a:r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过程中才发现，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自己对故乡的了解实在是太少，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以致对于一些几乎是近在眼前的素材，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以前都从未了解过</a:t>
            </a:r>
            <a:r>
              <a:rPr lang="en-US" altLang="zh-CN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更不用说离日常生活比较远的事情。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但也正是因为做了这个</a:t>
            </a:r>
            <a:r>
              <a:rPr lang="en-US" altLang="zh-CN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PPT</a:t>
            </a:r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也正是在找素材的过程中，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我增长了见识，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也对故乡有了进一步的认识。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而在这其中，在整理以前拍的照片时，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突然之间便会不经意地笑起来，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原来，司空见惯的日常也能如此迷人，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如此令人向往。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这让我再次深刻体会到，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故乡对于我来说是怎样的一种事物。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我不喜欢我的故乡，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因为当我生活在其中时她总是一成不变。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但我却又喜爱着我的故乡，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因为我习惯了她带给我的东西。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湛蓝晴空下的山间小径、清晨静谧的城市街道</a:t>
            </a:r>
            <a:r>
              <a:rPr lang="en-US" altLang="zh-CN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思绪中夹杂着喜怒哀乐、动作中伴随着习惯印记，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58585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也许，是因为故乡。</a:t>
            </a:r>
            <a:endParaRPr lang="en-US" altLang="zh-CN" dirty="0">
              <a:solidFill>
                <a:srgbClr val="585858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031349"/>
      </p:ext>
    </p:extLst>
  </p:cSld>
  <p:clrMapOvr>
    <a:masterClrMapping/>
  </p:clrMapOvr>
</p:sld>
</file>

<file path=ppt/theme/theme1.xml><?xml version="1.0" encoding="utf-8"?>
<a:theme xmlns:a="http://schemas.openxmlformats.org/drawingml/2006/main" name="Terberg_BlurredBackground_TP10188138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EB1345C-057C-46DE-80FE-806B0DB492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带有映像效果和模糊背景的图片</Template>
  <TotalTime>703</TotalTime>
  <Words>1847</Words>
  <Application>Microsoft Office PowerPoint</Application>
  <PresentationFormat>全屏显示(4:3)</PresentationFormat>
  <Paragraphs>100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华文新魏</vt:lpstr>
      <vt:lpstr>宋体</vt:lpstr>
      <vt:lpstr>Arial</vt:lpstr>
      <vt:lpstr>Calibri</vt:lpstr>
      <vt:lpstr>Terberg_BlurredBackground_TP101881384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刘学警</dc:creator>
  <cp:keywords/>
  <cp:lastModifiedBy>刘学警</cp:lastModifiedBy>
  <cp:revision>38</cp:revision>
  <dcterms:created xsi:type="dcterms:W3CDTF">2017-11-18T06:48:13Z</dcterms:created>
  <dcterms:modified xsi:type="dcterms:W3CDTF">2017-12-20T11:43:07Z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TC018814399991</vt:lpwstr>
  </property>
</Properties>
</file>